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91" r:id="rId42"/>
    <p:sldId id="284" r:id="rId43"/>
    <p:sldId id="263" r:id="rId44"/>
    <p:sldId id="309" r:id="rId45"/>
    <p:sldId id="290" r:id="rId46"/>
    <p:sldId id="313"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wmf>
</file>

<file path=ppt/media/image13.wmf>
</file>

<file path=ppt/media/image14.png>
</file>

<file path=ppt/media/image15.png>
</file>

<file path=ppt/media/image16.png>
</file>

<file path=ppt/media/image17.png>
</file>

<file path=ppt/media/image18.wmf>
</file>

<file path=ppt/media/image19.png>
</file>

<file path=ppt/media/image2.png>
</file>

<file path=ppt/media/image20.wm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png>
</file>

<file path=ppt/media/image5.wmf>
</file>

<file path=ppt/media/image50.wmf>
</file>

<file path=ppt/media/image51.wmf>
</file>

<file path=ppt/media/image52.wmf>
</file>

<file path=ppt/media/image53.wmf>
</file>

<file path=ppt/media/image54.wmf>
</file>

<file path=ppt/media/image55.wmf>
</file>

<file path=ppt/media/image56.png>
</file>

<file path=ppt/media/image57.wmf>
</file>

<file path=ppt/media/image58.wmf>
</file>

<file path=ppt/media/image59.png>
</file>

<file path=ppt/media/image6.wmf>
</file>

<file path=ppt/media/image60.png>
</file>

<file path=ppt/media/image61.png>
</file>

<file path=ppt/media/image62.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5/10/2023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3.wmf"/><Relationship Id="rId5" Type="http://schemas.openxmlformats.org/officeDocument/2006/relationships/oleObject" Target="../embeddings/oleObject6.bin"/><Relationship Id="rId4" Type="http://schemas.openxmlformats.org/officeDocument/2006/relationships/image" Target="../media/image12.wmf"/></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wmf"/></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9.wmf"/><Relationship Id="rId7" Type="http://schemas.openxmlformats.org/officeDocument/2006/relationships/image" Target="../media/image41.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40.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2.wmf"/><Relationship Id="rId7" Type="http://schemas.openxmlformats.org/officeDocument/2006/relationships/image" Target="../media/image44.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3.wmf"/><Relationship Id="rId4" Type="http://schemas.openxmlformats.org/officeDocument/2006/relationships/oleObject" Target="../embeddings/oleObject13.bin"/><Relationship Id="rId9" Type="http://schemas.openxmlformats.org/officeDocument/2006/relationships/image" Target="../media/image45.wmf"/></Relationships>
</file>

<file path=ppt/slides/_rels/slide35.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6.wmf"/><Relationship Id="rId7" Type="http://schemas.openxmlformats.org/officeDocument/2006/relationships/image" Target="../media/image48.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7.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50.wmf"/><Relationship Id="rId7" Type="http://schemas.openxmlformats.org/officeDocument/2006/relationships/image" Target="../media/image52.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51.wmf"/><Relationship Id="rId4" Type="http://schemas.openxmlformats.org/officeDocument/2006/relationships/oleObject" Target="../embeddings/oleObject20.bin"/><Relationship Id="rId9" Type="http://schemas.openxmlformats.org/officeDocument/2006/relationships/image" Target="../media/image53.wmf"/></Relationships>
</file>

<file path=ppt/slides/_rels/slide37.x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5.wmf"/></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58.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7.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8282029"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5000 </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200</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块</a:t>
            </a:r>
            <a:endParaRPr lang="en-US" altLang="zh-CN" sz="1600" b="1" dirty="0">
              <a:latin typeface="微软雅黑" panose="020B0503020204020204" pitchFamily="34" charset="-122"/>
              <a:ea typeface="微软雅黑" panose="020B0503020204020204" pitchFamily="34" charset="-122"/>
            </a:endParaRP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400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万随机向量相当于 </a:t>
            </a:r>
            <a:r>
              <a:rPr lang="en-US" altLang="zh-CN" sz="1200" b="1" dirty="0">
                <a:highlight>
                  <a:srgbClr val="FFFF00"/>
                </a:highlight>
                <a:latin typeface="微软雅黑" panose="020B0503020204020204" pitchFamily="34" charset="-122"/>
                <a:ea typeface="微软雅黑" panose="020B0503020204020204" pitchFamily="34" charset="-122"/>
              </a:rPr>
              <a:t>4W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742950" lvl="2" indent="-342900"/>
            <a:r>
              <a:rPr lang="en-US" altLang="zh-CN" sz="1600" b="1" dirty="0">
                <a:latin typeface="微软雅黑" panose="020B0503020204020204" pitchFamily="34" charset="-122"/>
                <a:ea typeface="微软雅黑" panose="020B0503020204020204" pitchFamily="34" charset="-122"/>
              </a:rPr>
              <a:t>2 Tokens/</a:t>
            </a:r>
            <a:r>
              <a:rPr lang="zh-CN" altLang="en-US" sz="1600" b="1" dirty="0">
                <a:latin typeface="微软雅黑" panose="020B0503020204020204" pitchFamily="34" charset="-122"/>
                <a:ea typeface="微软雅黑" panose="020B0503020204020204" pitchFamily="34" charset="-122"/>
              </a:rPr>
              <a:t>汉字</a:t>
            </a:r>
            <a:endParaRPr lang="en-US" altLang="zh-CN" sz="1600" b="1" dirty="0">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6C6D6154-9395-C509-F614-E189E119A6B2}"/>
              </a:ext>
            </a:extLst>
          </p:cNvPr>
          <p:cNvPicPr>
            <a:picLocks noChangeAspect="1"/>
          </p:cNvPicPr>
          <p:nvPr/>
        </p:nvPicPr>
        <p:blipFill>
          <a:blip r:embed="rId4"/>
          <a:stretch>
            <a:fillRect/>
          </a:stretch>
        </p:blipFill>
        <p:spPr>
          <a:xfrm>
            <a:off x="1932006" y="4785353"/>
            <a:ext cx="5842236" cy="2072647"/>
          </a:xfrm>
          <a:prstGeom prst="rect">
            <a:avLst/>
          </a:prstGeom>
        </p:spPr>
      </p:pic>
      <p:pic>
        <p:nvPicPr>
          <p:cNvPr id="19" name="Picture 18">
            <a:extLst>
              <a:ext uri="{FF2B5EF4-FFF2-40B4-BE49-F238E27FC236}">
                <a16:creationId xmlns:a16="http://schemas.microsoft.com/office/drawing/2014/main" id="{37DB4972-7920-A77A-537A-C6BBA26B660D}"/>
              </a:ext>
            </a:extLst>
          </p:cNvPr>
          <p:cNvPicPr>
            <a:picLocks noChangeAspect="1"/>
          </p:cNvPicPr>
          <p:nvPr/>
        </p:nvPicPr>
        <p:blipFill>
          <a:blip r:embed="rId5"/>
          <a:stretch>
            <a:fillRect/>
          </a:stretch>
        </p:blipFill>
        <p:spPr>
          <a:xfrm>
            <a:off x="1705217" y="3779702"/>
            <a:ext cx="6295814" cy="1012343"/>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925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pPr lvl="1"/>
            <a:r>
              <a:rPr lang="en-US" altLang="zh-CN" b="1" dirty="0">
                <a:solidFill>
                  <a:srgbClr val="FF0000"/>
                </a:solidFill>
                <a:latin typeface="微软雅黑" panose="020B0503020204020204" pitchFamily="34" charset="-122"/>
                <a:ea typeface="微软雅黑" panose="020B0503020204020204" pitchFamily="34" charset="-122"/>
              </a:rPr>
              <a:t>Azure </a:t>
            </a:r>
            <a:r>
              <a:rPr lang="zh-CN" altLang="en-US" b="1" dirty="0">
                <a:solidFill>
                  <a:srgbClr val="FF0000"/>
                </a:solidFill>
                <a:latin typeface="微软雅黑" panose="020B0503020204020204" pitchFamily="34" charset="-122"/>
                <a:ea typeface="微软雅黑" panose="020B0503020204020204" pitchFamily="34" charset="-122"/>
              </a:rPr>
              <a:t>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90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	,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180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续（个人发现）</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支持多向量批量检索</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检索请求参数，及返回结果都是对齐的列模式，每列是一个数组</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（怀疑该产品是基于 </a:t>
            </a:r>
            <a:r>
              <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rPr>
              <a:t>column store</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的）</a:t>
            </a:r>
            <a:endPar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Linq</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Zip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操作的效果）</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altLang="zh-CN"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不支持</a:t>
            </a:r>
            <a:r>
              <a:rPr lang="en-US" altLang="zh-CN" b="1" dirty="0">
                <a:solidFill>
                  <a:schemeClr val="tx1"/>
                </a:solidFill>
                <a:latin typeface="微软雅黑" panose="020B0503020204020204" pitchFamily="34" charset="-122"/>
                <a:ea typeface="微软雅黑" panose="020B0503020204020204" pitchFamily="34" charset="-122"/>
              </a:rPr>
              <a:t>Cosine</a:t>
            </a:r>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a:solidFill>
                  <a:schemeClr val="tx1"/>
                </a:solidFill>
                <a:latin typeface="微软雅黑" panose="020B0503020204020204" pitchFamily="34" charset="-122"/>
                <a:ea typeface="微软雅黑" panose="020B0503020204020204" pitchFamily="34" charset="-122"/>
              </a:rPr>
              <a:t>L2 </a:t>
            </a:r>
            <a:r>
              <a:rPr lang="zh-CN" altLang="en-US" b="1" dirty="0">
                <a:solidFill>
                  <a:schemeClr val="tx1"/>
                </a:solidFill>
                <a:latin typeface="微软雅黑" panose="020B0503020204020204" pitchFamily="34" charset="-122"/>
                <a:ea typeface="微软雅黑" panose="020B0503020204020204" pitchFamily="34" charset="-122"/>
              </a:rPr>
              <a:t>和 </a:t>
            </a:r>
            <a:r>
              <a:rPr lang="en-US" altLang="zh-CN" b="1" dirty="0">
                <a:solidFill>
                  <a:schemeClr val="tx1"/>
                </a:solidFill>
                <a:latin typeface="微软雅黑" panose="020B0503020204020204" pitchFamily="34" charset="-122"/>
                <a:ea typeface="微软雅黑" panose="020B0503020204020204" pitchFamily="34" charset="-122"/>
              </a:rPr>
              <a:t>Inner Product </a:t>
            </a:r>
            <a:r>
              <a:rPr lang="zh-CN" altLang="en-US" b="1" dirty="0">
                <a:solidFill>
                  <a:schemeClr val="tx1"/>
                </a:solidFill>
                <a:latin typeface="微软雅黑" panose="020B0503020204020204" pitchFamily="34" charset="-122"/>
                <a:ea typeface="微软雅黑" panose="020B0503020204020204" pitchFamily="34" charset="-122"/>
              </a:rPr>
              <a:t>未归一化，不好比较</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chemeClr val="tx1"/>
              </a:solidFill>
              <a:latin typeface="微软雅黑" panose="020B0503020204020204" pitchFamily="34" charset="-122"/>
              <a:ea typeface="微软雅黑" panose="020B0503020204020204" pitchFamily="34" charset="-122"/>
            </a:endParaRPr>
          </a:p>
          <a:p>
            <a:pPr lvl="3"/>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L2/IP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比 </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Cosine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计算简单，</a:t>
            </a:r>
            <a:r>
              <a:rPr lang="en-US" altLang="zh-CN" sz="1400" b="1" dirty="0" err="1">
                <a:solidFill>
                  <a:schemeClr val="tx1"/>
                </a:solidFill>
                <a:highlight>
                  <a:srgbClr val="FFFF00"/>
                </a:highlight>
                <a:latin typeface="微软雅黑" panose="020B0503020204020204" pitchFamily="34" charset="-122"/>
                <a:ea typeface="微软雅黑" panose="020B0503020204020204" pitchFamily="34" charset="-122"/>
              </a:rPr>
              <a:t>cpu</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算力成本低</a:t>
            </a:r>
            <a:endPar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每个集合（</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collection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 </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最终想起模拟响应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（本地研发免翻墙）</a:t>
            </a:r>
            <a:endParaRPr lang="en-US" altLang="zh-CN" sz="2800" b="1" dirty="0">
              <a:solidFill>
                <a:srgbClr val="FF000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1419497"/>
            <a:ext cx="8596668" cy="5073377"/>
          </a:xfrm>
        </p:spPr>
        <p:txBody>
          <a:bodyPr>
            <a:normAutofit/>
          </a:bodyPr>
          <a:lstStyle/>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只能选择有意义的字段</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应该用于不跨分区读取数据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没办法（个人理解）</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但需求未变</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即：查询时所用的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字段不曾改变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a:t>
            </a:r>
            <a:r>
              <a:rPr lang="zh-CN" altLang="en-US">
                <a:latin typeface="微软雅黑" panose="020B0503020204020204" pitchFamily="34" charset="-122"/>
                <a:ea typeface="微软雅黑" panose="020B0503020204020204" pitchFamily="34" charset="-122"/>
              </a:rPr>
              <a:t>区键（字段）选</a:t>
            </a:r>
            <a:r>
              <a:rPr lang="zh-CN" altLang="en-US" dirty="0">
                <a:latin typeface="微软雅黑" panose="020B0503020204020204" pitchFamily="34" charset="-122"/>
                <a:ea typeface="微软雅黑" panose="020B0503020204020204" pitchFamily="34" charset="-122"/>
              </a:rPr>
              <a:t>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（个人认为属于科学不是科技，略懂，理解不够严谨专业）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32500" lnSpcReduction="20000"/>
          </a:bodyPr>
          <a:lstStyle/>
          <a:p>
            <a:r>
              <a:rPr lang="zh-CN" altLang="en-US" sz="37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800" b="1" dirty="0">
                <a:latin typeface="微软雅黑" panose="020B0503020204020204" pitchFamily="34" charset="-122"/>
                <a:ea typeface="微软雅黑" panose="020B0503020204020204" pitchFamily="34" charset="-122"/>
              </a:rPr>
              <a:t>基于平面、线性索引</a:t>
            </a:r>
            <a:r>
              <a:rPr lang="zh-CN" altLang="en-US" sz="28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800" b="1" dirty="0">
                <a:latin typeface="微软雅黑" panose="020B0503020204020204" pitchFamily="34" charset="-122"/>
                <a:ea typeface="微软雅黑" panose="020B0503020204020204" pitchFamily="34" charset="-122"/>
              </a:rPr>
              <a:t>/Flat</a:t>
            </a:r>
            <a:r>
              <a:rPr lang="zh-CN" altLang="en-US" sz="2800" b="1" dirty="0">
                <a:latin typeface="微软雅黑" panose="020B0503020204020204" pitchFamily="34" charset="-122"/>
                <a:ea typeface="微软雅黑" panose="020B0503020204020204" pitchFamily="34" charset="-122"/>
              </a:rPr>
              <a:t>文件</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暴力计算</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5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2500" b="1" dirty="0">
                <a:latin typeface="微软雅黑" panose="020B0503020204020204" pitchFamily="34" charset="-122"/>
                <a:ea typeface="微软雅黑" panose="020B0503020204020204" pitchFamily="34" charset="-122"/>
              </a:rPr>
              <a:t>进行比较来索引向量的方法</a:t>
            </a:r>
            <a:endParaRPr lang="en-US" altLang="zh-CN" sz="2500" b="1" dirty="0">
              <a:latin typeface="微软雅黑" panose="020B0503020204020204" pitchFamily="34" charset="-122"/>
              <a:ea typeface="微软雅黑" panose="020B0503020204020204" pitchFamily="34" charset="-122"/>
            </a:endParaRPr>
          </a:p>
          <a:p>
            <a:pPr>
              <a:lnSpc>
                <a:spcPct val="100000"/>
              </a:lnSpc>
            </a:pPr>
            <a:r>
              <a:rPr lang="zh-CN" altLang="en-US" sz="2800" b="1" dirty="0">
                <a:latin typeface="微软雅黑" panose="020B0503020204020204" pitchFamily="34" charset="-122"/>
                <a:ea typeface="微软雅黑" panose="020B0503020204020204" pitchFamily="34" charset="-122"/>
              </a:rPr>
              <a:t>基于</a:t>
            </a:r>
            <a:r>
              <a:rPr lang="en-US" altLang="zh-CN" sz="2800" b="1" dirty="0">
                <a:latin typeface="微软雅黑" panose="020B0503020204020204" pitchFamily="34" charset="-122"/>
                <a:ea typeface="微软雅黑" panose="020B0503020204020204" pitchFamily="34" charset="-122"/>
              </a:rPr>
              <a:t>IVF_FLAT</a:t>
            </a:r>
            <a:r>
              <a:rPr lang="zh-CN" altLang="en-US" sz="2800" b="1" dirty="0">
                <a:latin typeface="微软雅黑" panose="020B0503020204020204" pitchFamily="34" charset="-122"/>
                <a:ea typeface="微软雅黑" panose="020B0503020204020204" pitchFamily="34" charset="-122"/>
              </a:rPr>
              <a:t>（</a:t>
            </a:r>
            <a:r>
              <a:rPr lang="zh-CN" altLang="en-US" sz="28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800" b="1" dirty="0">
                <a:latin typeface="微软雅黑" panose="020B0503020204020204" pitchFamily="34" charset="-122"/>
                <a:ea typeface="微软雅黑" panose="020B0503020204020204" pitchFamily="34" charset="-122"/>
              </a:rPr>
              <a:t>）</a:t>
            </a:r>
          </a:p>
          <a:p>
            <a:pPr lvl="1">
              <a:lnSpc>
                <a:spcPct val="110000"/>
              </a:lnSpc>
            </a:pPr>
            <a:r>
              <a:rPr lang="zh-CN" altLang="en-US" sz="2500" b="1" dirty="0">
                <a:latin typeface="微软雅黑" panose="020B0503020204020204" pitchFamily="34" charset="-122"/>
                <a:ea typeface="微软雅黑" panose="020B0503020204020204" pitchFamily="34" charset="-122"/>
              </a:rPr>
              <a:t>通过</a:t>
            </a:r>
            <a:r>
              <a:rPr lang="zh-CN" altLang="en-US" sz="2500" b="1" dirty="0">
                <a:highlight>
                  <a:srgbClr val="FFFF00"/>
                </a:highlight>
                <a:latin typeface="微软雅黑" panose="020B0503020204020204" pitchFamily="34" charset="-122"/>
                <a:ea typeface="微软雅黑" panose="020B0503020204020204" pitchFamily="34" charset="-122"/>
              </a:rPr>
              <a:t>聚类（</a:t>
            </a:r>
            <a:r>
              <a:rPr lang="en-US" altLang="zh-CN" sz="2500" b="1" dirty="0">
                <a:highlight>
                  <a:srgbClr val="FFFF00"/>
                </a:highlight>
                <a:latin typeface="微软雅黑" panose="020B0503020204020204" pitchFamily="34" charset="-122"/>
                <a:ea typeface="微软雅黑" panose="020B0503020204020204" pitchFamily="34" charset="-122"/>
              </a:rPr>
              <a:t>k-means clustering</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找到质心划分空间，每个向量，归入到距离最近的质心所在空间存储</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latin typeface="微软雅黑" panose="020B0503020204020204" pitchFamily="34" charset="-122"/>
                <a:ea typeface="微软雅黑" panose="020B0503020204020204" pitchFamily="34" charset="-122"/>
              </a:rPr>
              <a:t>索引键就是</a:t>
            </a:r>
            <a:r>
              <a:rPr lang="zh-CN" altLang="en-US" sz="25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2500" b="1" dirty="0">
                <a:highlight>
                  <a:srgbClr val="FFFF00"/>
                </a:highlight>
                <a:latin typeface="微软雅黑" panose="020B0503020204020204" pitchFamily="34" charset="-122"/>
                <a:ea typeface="微软雅黑" panose="020B0503020204020204" pitchFamily="34" charset="-122"/>
              </a:rPr>
              <a:t>L2</a:t>
            </a:r>
            <a:r>
              <a:rPr lang="zh-CN" altLang="en-US" sz="2500" b="1" dirty="0">
                <a:highlight>
                  <a:srgbClr val="FFFF00"/>
                </a:highlight>
                <a:latin typeface="微软雅黑" panose="020B0503020204020204" pitchFamily="34" charset="-122"/>
                <a:ea typeface="微软雅黑" panose="020B0503020204020204" pitchFamily="34" charset="-122"/>
              </a:rPr>
              <a:t>无边界，</a:t>
            </a:r>
            <a:r>
              <a:rPr lang="en-US" altLang="zh-CN" sz="2500" b="1" dirty="0">
                <a:highlight>
                  <a:srgbClr val="FFFF00"/>
                </a:highlight>
                <a:latin typeface="微软雅黑" panose="020B0503020204020204" pitchFamily="34" charset="-122"/>
                <a:ea typeface="微软雅黑" panose="020B0503020204020204" pitchFamily="34" charset="-122"/>
              </a:rPr>
              <a:t>Cosine</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基于树</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500" b="1" dirty="0">
              <a:latin typeface="微软雅黑" panose="020B0503020204020204" pitchFamily="34" charset="-122"/>
              <a:ea typeface="微软雅黑" panose="020B0503020204020204" pitchFamily="34" charset="-122"/>
            </a:endParaRPr>
          </a:p>
          <a:p>
            <a:pPr lvl="2"/>
            <a:r>
              <a:rPr lang="zh-CN" altLang="en-US" sz="2500" b="1" strike="sngStrike" dirty="0">
                <a:highlight>
                  <a:srgbClr val="FFFF00"/>
                </a:highlight>
                <a:latin typeface="微软雅黑" panose="020B0503020204020204" pitchFamily="34" charset="-122"/>
                <a:ea typeface="微软雅黑" panose="020B0503020204020204" pitchFamily="34" charset="-122"/>
              </a:rPr>
              <a:t>例如：</a:t>
            </a:r>
            <a:r>
              <a:rPr lang="zh-CN" altLang="en-US" sz="2500" b="1" strike="sngStrike" dirty="0">
                <a:latin typeface="微软雅黑" panose="020B0503020204020204" pitchFamily="34" charset="-122"/>
                <a:ea typeface="微软雅黑" panose="020B0503020204020204" pitchFamily="34" charset="-122"/>
              </a:rPr>
              <a:t>选取</a:t>
            </a:r>
            <a:r>
              <a:rPr lang="zh-CN" altLang="en-US" sz="2500" b="1" strike="sngStrike" dirty="0">
                <a:highlight>
                  <a:srgbClr val="FFFF00"/>
                </a:highlight>
                <a:latin typeface="微软雅黑" panose="020B0503020204020204" pitchFamily="34" charset="-122"/>
                <a:ea typeface="微软雅黑" panose="020B0503020204020204" pitchFamily="34" charset="-122"/>
              </a:rPr>
              <a:t>向量中某个方差</a:t>
            </a:r>
            <a:r>
              <a:rPr lang="zh-CN" altLang="en-US" sz="2500" b="1" strike="sngStrike" dirty="0">
                <a:latin typeface="微软雅黑" panose="020B0503020204020204" pitchFamily="34" charset="-122"/>
                <a:ea typeface="微软雅黑" panose="020B0503020204020204" pitchFamily="34" charset="-122"/>
              </a:rPr>
              <a:t>最大的维度取中值作为判定标准，也就是以超平面去划分空间，创建索引</a:t>
            </a:r>
            <a:endParaRPr lang="en-US" altLang="zh-CN" sz="2500" b="1" strike="sngStrike" dirty="0">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例如：</a:t>
            </a:r>
            <a:r>
              <a:rPr lang="zh-CN" altLang="en-US" sz="2500" b="1" dirty="0">
                <a:latin typeface="微软雅黑" panose="020B0503020204020204" pitchFamily="34" charset="-122"/>
                <a:ea typeface="微软雅黑" panose="020B0503020204020204" pitchFamily="34" charset="-122"/>
              </a:rPr>
              <a:t>先选取一个</a:t>
            </a:r>
            <a:r>
              <a:rPr lang="zh-CN" altLang="en-US" sz="2500" b="1" dirty="0">
                <a:highlight>
                  <a:srgbClr val="FFFF00"/>
                </a:highlight>
                <a:latin typeface="微软雅黑" panose="020B0503020204020204" pitchFamily="34" charset="-122"/>
                <a:ea typeface="微软雅黑" panose="020B0503020204020204" pitchFamily="34" charset="-122"/>
              </a:rPr>
              <a:t>制高点</a:t>
            </a:r>
            <a:r>
              <a:rPr lang="zh-CN" altLang="en-US" sz="2500" b="1" dirty="0">
                <a:latin typeface="微软雅黑" panose="020B0503020204020204" pitchFamily="34" charset="-122"/>
                <a:ea typeface="微软雅黑" panose="020B0503020204020204" pitchFamily="34" charset="-122"/>
              </a:rPr>
              <a:t>，然后计算每个</a:t>
            </a:r>
            <a:r>
              <a:rPr lang="zh-CN" altLang="en-US" sz="2500" b="1" dirty="0">
                <a:highlight>
                  <a:srgbClr val="FFFF00"/>
                </a:highlight>
                <a:latin typeface="微软雅黑" panose="020B0503020204020204" pitchFamily="34" charset="-122"/>
                <a:ea typeface="微软雅黑" panose="020B0503020204020204" pitchFamily="34" charset="-122"/>
              </a:rPr>
              <a:t>点和制高点的距离，取距离中值作为判定标准划分空间、创建索引</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基于局部敏感哈希</a:t>
            </a:r>
            <a:r>
              <a:rPr lang="en-US" altLang="zh-CN" sz="2800" b="1" dirty="0">
                <a:latin typeface="微软雅黑" panose="020B0503020204020204" pitchFamily="34" charset="-122"/>
                <a:ea typeface="微软雅黑" panose="020B0503020204020204" pitchFamily="34" charset="-122"/>
              </a:rPr>
              <a:t>(Locality Sensitive Hashing</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LSH)</a:t>
            </a:r>
            <a:endParaRPr lang="zh-CN" altLang="en-US" sz="2800" b="1" dirty="0">
              <a:latin typeface="微软雅黑" panose="020B0503020204020204" pitchFamily="34" charset="-122"/>
              <a:ea typeface="微软雅黑" panose="020B0503020204020204" pitchFamily="34" charset="-122"/>
            </a:endParaRPr>
          </a:p>
          <a:p>
            <a:pPr lvl="1">
              <a:lnSpc>
                <a:spcPct val="100000"/>
              </a:lnSpc>
            </a:pPr>
            <a:r>
              <a:rPr lang="zh-CN" altLang="en-US" sz="25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500" b="1" dirty="0">
                <a:highlight>
                  <a:srgbClr val="FFFF00"/>
                </a:highlight>
                <a:latin typeface="微软雅黑" panose="020B0503020204020204" pitchFamily="34" charset="-122"/>
                <a:ea typeface="微软雅黑" panose="020B0503020204020204" pitchFamily="34" charset="-122"/>
              </a:rPr>
              <a:t>依赖碰撞</a:t>
            </a:r>
            <a:r>
              <a:rPr lang="zh-CN" altLang="en-US" sz="2500" b="1" dirty="0">
                <a:latin typeface="微软雅黑" panose="020B0503020204020204" pitchFamily="34" charset="-122"/>
                <a:ea typeface="微软雅黑" panose="020B0503020204020204" pitchFamily="34" charset="-122"/>
              </a:rPr>
              <a:t>来查找近邻，类似：一致性哈希、空间</a:t>
            </a:r>
            <a:r>
              <a:rPr lang="en-US" altLang="zh-CN" sz="2500" b="1" dirty="0">
                <a:latin typeface="微软雅黑" panose="020B0503020204020204" pitchFamily="34" charset="-122"/>
                <a:ea typeface="微软雅黑" panose="020B0503020204020204" pitchFamily="34" charset="-122"/>
              </a:rPr>
              <a:t>GEO</a:t>
            </a:r>
            <a:r>
              <a:rPr lang="zh-CN" altLang="en-US" sz="2500" b="1" dirty="0">
                <a:latin typeface="微软雅黑" panose="020B0503020204020204" pitchFamily="34" charset="-122"/>
                <a:ea typeface="微软雅黑" panose="020B0503020204020204" pitchFamily="34" charset="-122"/>
              </a:rPr>
              <a:t>哈希、</a:t>
            </a:r>
            <a:r>
              <a:rPr lang="en-US" altLang="zh-CN" sz="2500" b="1" dirty="0" err="1">
                <a:latin typeface="微软雅黑" panose="020B0503020204020204" pitchFamily="34" charset="-122"/>
                <a:ea typeface="微软雅黑" panose="020B0503020204020204" pitchFamily="34" charset="-122"/>
              </a:rPr>
              <a:t>SIMHash</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24</a:t>
            </a:r>
          </a:p>
          <a:p>
            <a:pPr lvl="1">
              <a:lnSpc>
                <a:spcPct val="100000"/>
              </a:lnSpc>
            </a:pPr>
            <a:r>
              <a:rPr lang="zh-CN" altLang="en-US" sz="2500" b="1" dirty="0">
                <a:latin typeface="微软雅黑" panose="020B0503020204020204" pitchFamily="34" charset="-122"/>
                <a:ea typeface="微软雅黑" panose="020B0503020204020204" pitchFamily="34" charset="-122"/>
              </a:rPr>
              <a:t>高维空间的两点若</a:t>
            </a:r>
            <a:r>
              <a:rPr lang="zh-CN" altLang="en-US" sz="2500" b="1" dirty="0">
                <a:highlight>
                  <a:srgbClr val="FFFF00"/>
                </a:highlight>
                <a:latin typeface="微软雅黑" panose="020B0503020204020204" pitchFamily="34" charset="-122"/>
                <a:ea typeface="微软雅黑" panose="020B0503020204020204" pitchFamily="34" charset="-122"/>
              </a:rPr>
              <a:t>距离很近</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5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，则局部敏感哈希值有很大的概率是一样的</a:t>
            </a:r>
            <a:endParaRPr lang="en-US" altLang="zh-CN" sz="2500" b="1" dirty="0">
              <a:latin typeface="微软雅黑" panose="020B0503020204020204" pitchFamily="34" charset="-122"/>
              <a:ea typeface="微软雅黑" panose="020B0503020204020204" pitchFamily="34" charset="-122"/>
            </a:endParaRPr>
          </a:p>
          <a:p>
            <a:pPr lvl="1">
              <a:lnSpc>
                <a:spcPct val="100000"/>
              </a:lnSpc>
            </a:pPr>
            <a:r>
              <a:rPr lang="zh-CN" altLang="en-US" sz="25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800" b="1" dirty="0">
                <a:latin typeface="微软雅黑" panose="020B0503020204020204" pitchFamily="34" charset="-122"/>
                <a:ea typeface="微软雅黑" panose="020B0503020204020204" pitchFamily="34" charset="-122"/>
              </a:rPr>
              <a:t>基于图</a:t>
            </a:r>
            <a:endParaRPr lang="en-US" altLang="zh-CN" sz="28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highlight>
                  <a:srgbClr val="FFFF00"/>
                </a:highlight>
                <a:latin typeface="微软雅黑" panose="020B0503020204020204" pitchFamily="34" charset="-122"/>
                <a:ea typeface="微软雅黑" panose="020B0503020204020204" pitchFamily="34" charset="-122"/>
              </a:rPr>
              <a:t>基于预存向量（顶点）的度（边、弧），与中心点的距离的索引键</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500" b="1" dirty="0" err="1">
                <a:latin typeface="微软雅黑" panose="020B0503020204020204" pitchFamily="34" charset="-122"/>
                <a:ea typeface="微软雅黑" panose="020B0503020204020204" pitchFamily="34" charset="-122"/>
              </a:rPr>
              <a:t>RNSG（Refined</a:t>
            </a:r>
            <a:r>
              <a:rPr lang="en-US" sz="2500" b="1" dirty="0">
                <a:latin typeface="微软雅黑" panose="020B0503020204020204" pitchFamily="34" charset="-122"/>
                <a:ea typeface="微软雅黑" panose="020B0503020204020204" pitchFamily="34" charset="-122"/>
              </a:rPr>
              <a:t> Navigating Spreading-out Graph)</a:t>
            </a:r>
          </a:p>
          <a:p>
            <a:pPr lvl="2"/>
            <a:r>
              <a:rPr lang="zh-CN" altLang="en-US" sz="25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500" b="1" dirty="0" err="1">
                <a:highlight>
                  <a:srgbClr val="FFFF00"/>
                </a:highlight>
                <a:latin typeface="微软雅黑" panose="020B0503020204020204" pitchFamily="34" charset="-122"/>
                <a:ea typeface="微软雅黑" panose="020B0503020204020204" pitchFamily="34" charset="-122"/>
              </a:rPr>
              <a:t>out_degree</a:t>
            </a:r>
            <a:r>
              <a:rPr lang="en-US" altLang="zh-CN" sz="2500" b="1" dirty="0">
                <a:highlight>
                  <a:srgbClr val="FFFF00"/>
                </a:highlight>
                <a:latin typeface="微软雅黑" panose="020B0503020204020204" pitchFamily="34" charset="-122"/>
                <a:ea typeface="微软雅黑" panose="020B0503020204020204" pitchFamily="34" charset="-122"/>
              </a:rPr>
              <a:t> </a:t>
            </a:r>
            <a:r>
              <a:rPr lang="zh-CN" altLang="en-US" sz="2500" b="1" dirty="0">
                <a:highlight>
                  <a:srgbClr val="FFFF00"/>
                </a:highlight>
                <a:latin typeface="微软雅黑" panose="020B0503020204020204" pitchFamily="34" charset="-122"/>
                <a:ea typeface="微软雅黑" panose="020B0503020204020204" pitchFamily="34" charset="-122"/>
              </a:rPr>
              <a:t>）</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500" b="1" dirty="0" err="1">
                <a:latin typeface="微软雅黑" panose="020B0503020204020204" pitchFamily="34" charset="-122"/>
                <a:ea typeface="微软雅黑" panose="020B0503020204020204" pitchFamily="34" charset="-122"/>
              </a:rPr>
              <a:t>HNSW（Hierarchical</a:t>
            </a:r>
            <a:r>
              <a:rPr lang="en-US" sz="2500" b="1" dirty="0">
                <a:latin typeface="微软雅黑" panose="020B0503020204020204" pitchFamily="34" charset="-122"/>
                <a:ea typeface="微软雅黑" panose="020B0503020204020204" pitchFamily="34" charset="-122"/>
              </a:rPr>
              <a:t> Small World Graph）</a:t>
            </a:r>
          </a:p>
          <a:p>
            <a:pPr lvl="2"/>
            <a:r>
              <a:rPr lang="zh-CN" altLang="en-US" sz="2500" b="1" dirty="0">
                <a:highlight>
                  <a:srgbClr val="FFFF00"/>
                </a:highlight>
                <a:latin typeface="微软雅黑" panose="020B0503020204020204" pitchFamily="34" charset="-122"/>
                <a:ea typeface="微软雅黑" panose="020B0503020204020204" pitchFamily="34" charset="-122"/>
              </a:rPr>
              <a:t>索引键参数</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2500" b="1" dirty="0">
              <a:highlight>
                <a:srgbClr val="FFFF00"/>
              </a:highlight>
              <a:latin typeface="微软雅黑" panose="020B0503020204020204" pitchFamily="34" charset="-122"/>
              <a:ea typeface="微软雅黑" panose="020B0503020204020204" pitchFamily="34" charset="-122"/>
            </a:endParaRPr>
          </a:p>
          <a:p>
            <a:r>
              <a:rPr lang="zh-CN" altLang="en-US" sz="43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43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300" b="1" dirty="0">
              <a:solidFill>
                <a:srgbClr val="FF0000"/>
              </a:solidFill>
              <a:latin typeface="微软雅黑" panose="020B0503020204020204" pitchFamily="34" charset="-122"/>
              <a:ea typeface="微软雅黑" panose="020B0503020204020204" pitchFamily="34" charset="-122"/>
            </a:endParaRPr>
          </a:p>
          <a:p>
            <a:pPr lvl="1"/>
            <a:r>
              <a:rPr lang="zh-CN" altLang="en-US" sz="4300" b="1" dirty="0">
                <a:solidFill>
                  <a:srgbClr val="FF0000"/>
                </a:solidFill>
                <a:latin typeface="微软雅黑" panose="020B0503020204020204" pitchFamily="34" charset="-122"/>
                <a:ea typeface="微软雅黑" panose="020B0503020204020204" pitchFamily="34" charset="-122"/>
              </a:rPr>
              <a:t>当然</a:t>
            </a:r>
            <a:r>
              <a:rPr lang="zh-CN" altLang="en-US" sz="4300" b="1" dirty="0">
                <a:solidFill>
                  <a:schemeClr val="tx1"/>
                </a:solidFill>
                <a:latin typeface="微软雅黑" panose="020B0503020204020204" pitchFamily="34" charset="-122"/>
                <a:ea typeface="微软雅黑" panose="020B0503020204020204" pitchFamily="34" charset="-122"/>
              </a:rPr>
              <a:t>制高点</a:t>
            </a:r>
            <a:r>
              <a:rPr lang="zh-CN" altLang="en-US" sz="43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3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5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7596855" y="783771"/>
            <a:ext cx="4657194"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027611"/>
            <a:ext cx="10515600" cy="5569131"/>
          </a:xfrm>
        </p:spPr>
        <p:txBody>
          <a:bodyPr>
            <a:normAutofit fontScale="550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可用</a:t>
            </a:r>
            <a:endParaRPr lang="en-US" altLang="zh-CN" sz="2600" b="1" dirty="0">
              <a:latin typeface="微软雅黑" panose="020B0503020204020204" pitchFamily="34" charset="-122"/>
              <a:ea typeface="微软雅黑" panose="020B0503020204020204" pitchFamily="34" charset="-122"/>
            </a:endParaRPr>
          </a:p>
          <a:p>
            <a:pPr lvl="2"/>
            <a:r>
              <a:rPr lang="en-US" altLang="zh-CN" sz="2400" b="1" dirty="0">
                <a:latin typeface="微软雅黑" panose="020B0503020204020204" pitchFamily="34" charset="-122"/>
                <a:ea typeface="微软雅黑" panose="020B0503020204020204" pitchFamily="34" charset="-122"/>
              </a:rPr>
              <a:t>AKS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Container</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SaaS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PaaS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VM</a:t>
            </a: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7536</TotalTime>
  <Words>6796</Words>
  <Application>Microsoft Office PowerPoint</Application>
  <PresentationFormat>Widescreen</PresentationFormat>
  <Paragraphs>530</Paragraphs>
  <Slides>46</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46</vt:i4>
      </vt:variant>
    </vt:vector>
  </HeadingPairs>
  <TitlesOfParts>
    <vt:vector size="52" baseType="lpstr">
      <vt:lpstr>Microsoft YaHei</vt:lpstr>
      <vt:lpstr>Microsoft YaHei</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向量(数据库)索引（个人认为属于科学不是科技，略懂，理解不够严谨专业）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续（个人发现）</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 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实操提示</vt:lpstr>
      <vt:lpstr>探讨SQL Server向量存取（仅供参考）</vt:lpstr>
      <vt:lpstr>探讨Azure SQL Dedicated pool分布式向量检索（仅供参考）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1168</cp:revision>
  <dcterms:created xsi:type="dcterms:W3CDTF">2023-04-24T08:38:56Z</dcterms:created>
  <dcterms:modified xsi:type="dcterms:W3CDTF">2023-05-09T19:10:00Z</dcterms:modified>
</cp:coreProperties>
</file>

<file path=docProps/thumbnail.jpeg>
</file>